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733193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702"/>
              </a:lnSpc>
              <a:buNone/>
            </a:pPr>
            <a:r>
              <a:rPr lang="en-US" sz="6162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Introdução à compostagem</a:t>
            </a:r>
            <a:endParaRPr lang="en-US" sz="6162" dirty="0"/>
          </a:p>
        </p:txBody>
      </p:sp>
      <p:sp>
        <p:nvSpPr>
          <p:cNvPr id="6" name="Text 3"/>
          <p:cNvSpPr/>
          <p:nvPr/>
        </p:nvSpPr>
        <p:spPr>
          <a:xfrm>
            <a:off x="793790" y="4029789"/>
            <a:ext cx="7556421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compostagem é um processo natural de decomposição de resíduos orgânicos que transforma esses materiais em um adubo rico em nutrientes, chamado composto. Essa prática é uma excelente maneira de reduzir o desperdício e contribuir para a sustentabilidade do meio ambiente.</a:t>
            </a:r>
            <a:endParaRPr lang="en-US" sz="1786" dirty="0"/>
          </a:p>
        </p:txBody>
      </p:sp>
      <p:sp>
        <p:nvSpPr>
          <p:cNvPr id="7" name="Shape 4"/>
          <p:cNvSpPr/>
          <p:nvPr/>
        </p:nvSpPr>
        <p:spPr>
          <a:xfrm>
            <a:off x="793790" y="6116360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CA7478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02613" y="6248995"/>
            <a:ext cx="145137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dirty="0">
                <a:solidFill>
                  <a:srgbClr val="3C3838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</a:t>
            </a:r>
            <a:endParaRPr lang="en-US" sz="768" dirty="0"/>
          </a:p>
        </p:txBody>
      </p:sp>
      <p:sp>
        <p:nvSpPr>
          <p:cNvPr id="9" name="Text 6"/>
          <p:cNvSpPr/>
          <p:nvPr/>
        </p:nvSpPr>
        <p:spPr>
          <a:xfrm>
            <a:off x="1270040" y="6099453"/>
            <a:ext cx="1951077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26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by Any GBGB</a:t>
            </a:r>
            <a:endParaRPr lang="en-US" sz="2233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8401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23543" y="3319463"/>
            <a:ext cx="7281624" cy="6460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087"/>
              </a:lnSpc>
              <a:buNone/>
            </a:pPr>
            <a:r>
              <a:rPr lang="en-US" sz="4069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Benefícios da compostagem</a:t>
            </a:r>
            <a:endParaRPr lang="en-US" sz="4069" dirty="0"/>
          </a:p>
        </p:txBody>
      </p:sp>
      <p:sp>
        <p:nvSpPr>
          <p:cNvPr id="6" name="Shape 3"/>
          <p:cNvSpPr/>
          <p:nvPr/>
        </p:nvSpPr>
        <p:spPr>
          <a:xfrm>
            <a:off x="723543" y="4508063"/>
            <a:ext cx="465058" cy="465058"/>
          </a:xfrm>
          <a:prstGeom prst="roundRect">
            <a:avLst>
              <a:gd name="adj" fmla="val 40007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878681" y="4585573"/>
            <a:ext cx="154781" cy="310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42"/>
              </a:lnSpc>
              <a:buNone/>
            </a:pPr>
            <a:r>
              <a:rPr lang="en-US" sz="2442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442" dirty="0"/>
          </a:p>
        </p:txBody>
      </p:sp>
      <p:sp>
        <p:nvSpPr>
          <p:cNvPr id="8" name="Text 5"/>
          <p:cNvSpPr/>
          <p:nvPr/>
        </p:nvSpPr>
        <p:spPr>
          <a:xfrm>
            <a:off x="1395293" y="4508063"/>
            <a:ext cx="3117413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3"/>
              </a:lnSpc>
              <a:buNone/>
            </a:pPr>
            <a:r>
              <a:rPr lang="en-US" sz="2035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Reduz o descarte de lixo</a:t>
            </a:r>
            <a:endParaRPr lang="en-US" sz="2035" dirty="0"/>
          </a:p>
        </p:txBody>
      </p:sp>
      <p:sp>
        <p:nvSpPr>
          <p:cNvPr id="9" name="Text 6"/>
          <p:cNvSpPr/>
          <p:nvPr/>
        </p:nvSpPr>
        <p:spPr>
          <a:xfrm>
            <a:off x="1395293" y="4954905"/>
            <a:ext cx="5816560" cy="9919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04"/>
              </a:lnSpc>
              <a:buNone/>
            </a:pPr>
            <a:r>
              <a:rPr lang="en-US" sz="1628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compostagem permite que você desvie resíduos orgânicos do aterro, diminuindo a quantidade de lixo enviada para locais de descarte.</a:t>
            </a:r>
            <a:endParaRPr lang="en-US" sz="1628" dirty="0"/>
          </a:p>
        </p:txBody>
      </p:sp>
      <p:sp>
        <p:nvSpPr>
          <p:cNvPr id="10" name="Shape 7"/>
          <p:cNvSpPr/>
          <p:nvPr/>
        </p:nvSpPr>
        <p:spPr>
          <a:xfrm>
            <a:off x="7418546" y="4508063"/>
            <a:ext cx="465058" cy="465058"/>
          </a:xfrm>
          <a:prstGeom prst="roundRect">
            <a:avLst>
              <a:gd name="adj" fmla="val 40007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7549753" y="4585573"/>
            <a:ext cx="202644" cy="310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42"/>
              </a:lnSpc>
              <a:buNone/>
            </a:pPr>
            <a:r>
              <a:rPr lang="en-US" sz="2442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442" dirty="0"/>
          </a:p>
        </p:txBody>
      </p:sp>
      <p:sp>
        <p:nvSpPr>
          <p:cNvPr id="12" name="Text 9"/>
          <p:cNvSpPr/>
          <p:nvPr/>
        </p:nvSpPr>
        <p:spPr>
          <a:xfrm>
            <a:off x="8090297" y="4508063"/>
            <a:ext cx="3628549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3"/>
              </a:lnSpc>
              <a:buNone/>
            </a:pPr>
            <a:r>
              <a:rPr lang="en-US" sz="2035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Melhora a qualidade do solo</a:t>
            </a:r>
            <a:endParaRPr lang="en-US" sz="2035" dirty="0"/>
          </a:p>
        </p:txBody>
      </p:sp>
      <p:sp>
        <p:nvSpPr>
          <p:cNvPr id="13" name="Text 10"/>
          <p:cNvSpPr/>
          <p:nvPr/>
        </p:nvSpPr>
        <p:spPr>
          <a:xfrm>
            <a:off x="8090297" y="4954905"/>
            <a:ext cx="5816560" cy="9919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04"/>
              </a:lnSpc>
              <a:buNone/>
            </a:pPr>
            <a:r>
              <a:rPr lang="en-US" sz="1628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composto resultante é um adubo natural, rico em nutrientes, que pode ser utilizado para melhorar a fertilidade do solo.</a:t>
            </a:r>
            <a:endParaRPr lang="en-US" sz="1628" dirty="0"/>
          </a:p>
        </p:txBody>
      </p:sp>
      <p:sp>
        <p:nvSpPr>
          <p:cNvPr id="14" name="Shape 11"/>
          <p:cNvSpPr/>
          <p:nvPr/>
        </p:nvSpPr>
        <p:spPr>
          <a:xfrm>
            <a:off x="723543" y="6386036"/>
            <a:ext cx="465058" cy="465058"/>
          </a:xfrm>
          <a:prstGeom prst="roundRect">
            <a:avLst>
              <a:gd name="adj" fmla="val 40007"/>
            </a:avLst>
          </a:prstGeom>
          <a:solidFill>
            <a:srgbClr val="E8F3E8"/>
          </a:solidFill>
          <a:ln/>
        </p:spPr>
      </p:sp>
      <p:sp>
        <p:nvSpPr>
          <p:cNvPr id="15" name="Text 12"/>
          <p:cNvSpPr/>
          <p:nvPr/>
        </p:nvSpPr>
        <p:spPr>
          <a:xfrm>
            <a:off x="862370" y="6463546"/>
            <a:ext cx="187285" cy="310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42"/>
              </a:lnSpc>
              <a:buNone/>
            </a:pPr>
            <a:r>
              <a:rPr lang="en-US" sz="2442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442" dirty="0"/>
          </a:p>
        </p:txBody>
      </p:sp>
      <p:sp>
        <p:nvSpPr>
          <p:cNvPr id="16" name="Text 13"/>
          <p:cNvSpPr/>
          <p:nvPr/>
        </p:nvSpPr>
        <p:spPr>
          <a:xfrm>
            <a:off x="1395293" y="6386036"/>
            <a:ext cx="2584013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3"/>
              </a:lnSpc>
              <a:buNone/>
            </a:pPr>
            <a:r>
              <a:rPr lang="en-US" sz="2035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Economiza água</a:t>
            </a:r>
            <a:endParaRPr lang="en-US" sz="2035" dirty="0"/>
          </a:p>
        </p:txBody>
      </p:sp>
      <p:sp>
        <p:nvSpPr>
          <p:cNvPr id="17" name="Text 14"/>
          <p:cNvSpPr/>
          <p:nvPr/>
        </p:nvSpPr>
        <p:spPr>
          <a:xfrm>
            <a:off x="1395293" y="6832878"/>
            <a:ext cx="5816560" cy="661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04"/>
              </a:lnSpc>
              <a:buNone/>
            </a:pPr>
            <a:r>
              <a:rPr lang="en-US" sz="1628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composto ajuda a reter a umidade do solo, reduzindo a necessidade de irrigação.</a:t>
            </a:r>
            <a:endParaRPr lang="en-US" sz="1628" dirty="0"/>
          </a:p>
        </p:txBody>
      </p:sp>
      <p:sp>
        <p:nvSpPr>
          <p:cNvPr id="18" name="Shape 15"/>
          <p:cNvSpPr/>
          <p:nvPr/>
        </p:nvSpPr>
        <p:spPr>
          <a:xfrm>
            <a:off x="7418546" y="6386036"/>
            <a:ext cx="465058" cy="465058"/>
          </a:xfrm>
          <a:prstGeom prst="roundRect">
            <a:avLst>
              <a:gd name="adj" fmla="val 40007"/>
            </a:avLst>
          </a:prstGeom>
          <a:solidFill>
            <a:srgbClr val="E8F3E8"/>
          </a:solidFill>
          <a:ln/>
        </p:spPr>
      </p:sp>
      <p:sp>
        <p:nvSpPr>
          <p:cNvPr id="19" name="Text 16"/>
          <p:cNvSpPr/>
          <p:nvPr/>
        </p:nvSpPr>
        <p:spPr>
          <a:xfrm>
            <a:off x="7545705" y="6463546"/>
            <a:ext cx="210741" cy="310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42"/>
              </a:lnSpc>
              <a:buNone/>
            </a:pPr>
            <a:r>
              <a:rPr lang="en-US" sz="2442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4</a:t>
            </a:r>
            <a:endParaRPr lang="en-US" sz="2442" dirty="0"/>
          </a:p>
        </p:txBody>
      </p:sp>
      <p:sp>
        <p:nvSpPr>
          <p:cNvPr id="20" name="Text 17"/>
          <p:cNvSpPr/>
          <p:nvPr/>
        </p:nvSpPr>
        <p:spPr>
          <a:xfrm>
            <a:off x="8090297" y="6386036"/>
            <a:ext cx="2621280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3"/>
              </a:lnSpc>
              <a:buNone/>
            </a:pPr>
            <a:r>
              <a:rPr lang="en-US" sz="2035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Economiza dinheiro</a:t>
            </a:r>
            <a:endParaRPr lang="en-US" sz="2035" dirty="0"/>
          </a:p>
        </p:txBody>
      </p:sp>
      <p:sp>
        <p:nvSpPr>
          <p:cNvPr id="21" name="Text 18"/>
          <p:cNvSpPr/>
          <p:nvPr/>
        </p:nvSpPr>
        <p:spPr>
          <a:xfrm>
            <a:off x="8090297" y="6832878"/>
            <a:ext cx="5816560" cy="661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04"/>
              </a:lnSpc>
              <a:buNone/>
            </a:pPr>
            <a:r>
              <a:rPr lang="en-US" sz="1628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Ao produzir seu próprio adubo, você pode economizar nos custos de fertilizantes e insumos para o jardim.</a:t>
            </a:r>
            <a:endParaRPr lang="en-US" sz="1628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177058"/>
            <a:ext cx="10376297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Compostagem em espaços pequenos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452813"/>
            <a:ext cx="3611880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Composteiras compactas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Existem opções de composteiras projetadas especialmente para espaços reduzidos, como varandas e sacadas.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452813"/>
            <a:ext cx="2890957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Vermicompostagem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compostagem com minhocas, também conhecida como vermicompostagem, é uma ótima alternativa para ambientes menores.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452813"/>
            <a:ext cx="3549968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Compostagem em baldes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Até mesmo um balde ou um recipiente plástico pode ser transformado em uma pequena unidade de compostagem.</a:t>
            </a:r>
            <a:endParaRPr lang="en-US" sz="1786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266944"/>
            <a:ext cx="6236494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Materiais necessários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793790" y="2315885"/>
            <a:ext cx="3664863" cy="2032754"/>
          </a:xfrm>
          <a:prstGeom prst="roundRect">
            <a:avLst>
              <a:gd name="adj" fmla="val 10043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254269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Recipiente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1020604" y="3033117"/>
            <a:ext cx="321123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Uma composteira, um balde ou outro recipiente com bom escoamento.</a:t>
            </a:r>
            <a:endParaRPr lang="en-US" sz="1786" dirty="0"/>
          </a:p>
        </p:txBody>
      </p:sp>
      <p:sp>
        <p:nvSpPr>
          <p:cNvPr id="9" name="Shape 6"/>
          <p:cNvSpPr/>
          <p:nvPr/>
        </p:nvSpPr>
        <p:spPr>
          <a:xfrm>
            <a:off x="4685467" y="2315885"/>
            <a:ext cx="3664863" cy="2032754"/>
          </a:xfrm>
          <a:prstGeom prst="roundRect">
            <a:avLst>
              <a:gd name="adj" fmla="val 10043"/>
            </a:avLst>
          </a:prstGeom>
          <a:solidFill>
            <a:srgbClr val="E8F3E8"/>
          </a:solidFill>
          <a:ln/>
        </p:spPr>
      </p:sp>
      <p:sp>
        <p:nvSpPr>
          <p:cNvPr id="10" name="Text 7"/>
          <p:cNvSpPr/>
          <p:nvPr/>
        </p:nvSpPr>
        <p:spPr>
          <a:xfrm>
            <a:off x="4912281" y="254269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Matéria seca</a:t>
            </a:r>
            <a:endParaRPr lang="en-US" sz="2233" dirty="0"/>
          </a:p>
        </p:txBody>
      </p:sp>
      <p:sp>
        <p:nvSpPr>
          <p:cNvPr id="11" name="Text 8"/>
          <p:cNvSpPr/>
          <p:nvPr/>
        </p:nvSpPr>
        <p:spPr>
          <a:xfrm>
            <a:off x="4912281" y="3033117"/>
            <a:ext cx="321123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Palha, folhas secas, papéis ou papelão picados.</a:t>
            </a:r>
            <a:endParaRPr lang="en-US" sz="1786" dirty="0"/>
          </a:p>
        </p:txBody>
      </p:sp>
      <p:sp>
        <p:nvSpPr>
          <p:cNvPr id="12" name="Shape 9"/>
          <p:cNvSpPr/>
          <p:nvPr/>
        </p:nvSpPr>
        <p:spPr>
          <a:xfrm>
            <a:off x="793790" y="4575453"/>
            <a:ext cx="3664863" cy="2387084"/>
          </a:xfrm>
          <a:prstGeom prst="roundRect">
            <a:avLst>
              <a:gd name="adj" fmla="val 8552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1020604" y="480226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Matéria úmida</a:t>
            </a:r>
            <a:endParaRPr lang="en-US" sz="2233" dirty="0"/>
          </a:p>
        </p:txBody>
      </p:sp>
      <p:sp>
        <p:nvSpPr>
          <p:cNvPr id="14" name="Text 11"/>
          <p:cNvSpPr/>
          <p:nvPr/>
        </p:nvSpPr>
        <p:spPr>
          <a:xfrm>
            <a:off x="1020604" y="5292685"/>
            <a:ext cx="321123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Restos de alimentos, cascas de frutas e vegetais, borra de café.</a:t>
            </a:r>
            <a:endParaRPr lang="en-US" sz="1786" dirty="0"/>
          </a:p>
        </p:txBody>
      </p:sp>
      <p:sp>
        <p:nvSpPr>
          <p:cNvPr id="15" name="Shape 12"/>
          <p:cNvSpPr/>
          <p:nvPr/>
        </p:nvSpPr>
        <p:spPr>
          <a:xfrm>
            <a:off x="4685467" y="4575453"/>
            <a:ext cx="3664863" cy="2387084"/>
          </a:xfrm>
          <a:prstGeom prst="roundRect">
            <a:avLst>
              <a:gd name="adj" fmla="val 8552"/>
            </a:avLst>
          </a:prstGeom>
          <a:solidFill>
            <a:srgbClr val="E8F3E8"/>
          </a:solidFill>
          <a:ln/>
        </p:spPr>
      </p:sp>
      <p:sp>
        <p:nvSpPr>
          <p:cNvPr id="16" name="Text 13"/>
          <p:cNvSpPr/>
          <p:nvPr/>
        </p:nvSpPr>
        <p:spPr>
          <a:xfrm>
            <a:off x="4912281" y="4802267"/>
            <a:ext cx="3211235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Ferramenta de revolvimento</a:t>
            </a:r>
            <a:endParaRPr lang="en-US" sz="2233" dirty="0"/>
          </a:p>
        </p:txBody>
      </p:sp>
      <p:sp>
        <p:nvSpPr>
          <p:cNvPr id="17" name="Text 14"/>
          <p:cNvSpPr/>
          <p:nvPr/>
        </p:nvSpPr>
        <p:spPr>
          <a:xfrm>
            <a:off x="4912281" y="5647015"/>
            <a:ext cx="321123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Uma pá ou garfo para revolver o material periodicamente.</a:t>
            </a:r>
            <a:endParaRPr lang="en-US" sz="1786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040130"/>
            <a:ext cx="6930152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Etapas da compostagem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1119783" y="2089071"/>
            <a:ext cx="28337" cy="5100280"/>
          </a:xfrm>
          <a:prstGeom prst="roundRect">
            <a:avLst>
              <a:gd name="adj" fmla="val 720420"/>
            </a:avLst>
          </a:prstGeom>
          <a:solidFill>
            <a:srgbClr val="CED9CE"/>
          </a:solidFill>
          <a:ln/>
        </p:spPr>
      </p:sp>
      <p:sp>
        <p:nvSpPr>
          <p:cNvPr id="7" name="Shape 4"/>
          <p:cNvSpPr/>
          <p:nvPr/>
        </p:nvSpPr>
        <p:spPr>
          <a:xfrm>
            <a:off x="1389102" y="2585204"/>
            <a:ext cx="793790" cy="28337"/>
          </a:xfrm>
          <a:prstGeom prst="roundRect">
            <a:avLst>
              <a:gd name="adj" fmla="val 720420"/>
            </a:avLst>
          </a:prstGeom>
          <a:solidFill>
            <a:srgbClr val="CED9CE"/>
          </a:solidFill>
          <a:ln/>
        </p:spPr>
      </p:sp>
      <p:sp>
        <p:nvSpPr>
          <p:cNvPr id="8" name="Shape 5"/>
          <p:cNvSpPr/>
          <p:nvPr/>
        </p:nvSpPr>
        <p:spPr>
          <a:xfrm>
            <a:off x="878800" y="234422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1049060" y="2429232"/>
            <a:ext cx="169783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79" dirty="0"/>
          </a:p>
        </p:txBody>
      </p:sp>
      <p:sp>
        <p:nvSpPr>
          <p:cNvPr id="10" name="Text 7"/>
          <p:cNvSpPr/>
          <p:nvPr/>
        </p:nvSpPr>
        <p:spPr>
          <a:xfrm>
            <a:off x="2381488" y="231588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Preparação</a:t>
            </a:r>
            <a:endParaRPr lang="en-US" sz="2233" dirty="0"/>
          </a:p>
        </p:txBody>
      </p:sp>
      <p:sp>
        <p:nvSpPr>
          <p:cNvPr id="11" name="Text 8"/>
          <p:cNvSpPr/>
          <p:nvPr/>
        </p:nvSpPr>
        <p:spPr>
          <a:xfrm>
            <a:off x="2381488" y="2806303"/>
            <a:ext cx="596872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Escolha um local apropriado e prepare o recipiente de compostagem.</a:t>
            </a:r>
            <a:endParaRPr lang="en-US" sz="1786" dirty="0"/>
          </a:p>
        </p:txBody>
      </p:sp>
      <p:sp>
        <p:nvSpPr>
          <p:cNvPr id="12" name="Shape 9"/>
          <p:cNvSpPr/>
          <p:nvPr/>
        </p:nvSpPr>
        <p:spPr>
          <a:xfrm>
            <a:off x="1389102" y="4481870"/>
            <a:ext cx="793790" cy="28337"/>
          </a:xfrm>
          <a:prstGeom prst="roundRect">
            <a:avLst>
              <a:gd name="adj" fmla="val 720420"/>
            </a:avLst>
          </a:prstGeom>
          <a:solidFill>
            <a:srgbClr val="CED9CE"/>
          </a:solidFill>
          <a:ln/>
        </p:spPr>
      </p:sp>
      <p:sp>
        <p:nvSpPr>
          <p:cNvPr id="13" name="Shape 10"/>
          <p:cNvSpPr/>
          <p:nvPr/>
        </p:nvSpPr>
        <p:spPr>
          <a:xfrm>
            <a:off x="878800" y="424088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4" name="Text 11"/>
          <p:cNvSpPr/>
          <p:nvPr/>
        </p:nvSpPr>
        <p:spPr>
          <a:xfrm>
            <a:off x="1022747" y="4325898"/>
            <a:ext cx="22240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79" dirty="0"/>
          </a:p>
        </p:txBody>
      </p:sp>
      <p:sp>
        <p:nvSpPr>
          <p:cNvPr id="15" name="Text 12"/>
          <p:cNvSpPr/>
          <p:nvPr/>
        </p:nvSpPr>
        <p:spPr>
          <a:xfrm>
            <a:off x="2381488" y="421255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Adição de materiais</a:t>
            </a:r>
            <a:endParaRPr lang="en-US" sz="2233" dirty="0"/>
          </a:p>
        </p:txBody>
      </p:sp>
      <p:sp>
        <p:nvSpPr>
          <p:cNvPr id="16" name="Text 13"/>
          <p:cNvSpPr/>
          <p:nvPr/>
        </p:nvSpPr>
        <p:spPr>
          <a:xfrm>
            <a:off x="2381488" y="4702969"/>
            <a:ext cx="596872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Adicione camadas alternadas de matéria seca e úmida.</a:t>
            </a:r>
            <a:endParaRPr lang="en-US" sz="1786" dirty="0"/>
          </a:p>
        </p:txBody>
      </p:sp>
      <p:sp>
        <p:nvSpPr>
          <p:cNvPr id="17" name="Shape 14"/>
          <p:cNvSpPr/>
          <p:nvPr/>
        </p:nvSpPr>
        <p:spPr>
          <a:xfrm>
            <a:off x="1389102" y="6015633"/>
            <a:ext cx="793790" cy="28337"/>
          </a:xfrm>
          <a:prstGeom prst="roundRect">
            <a:avLst>
              <a:gd name="adj" fmla="val 720420"/>
            </a:avLst>
          </a:prstGeom>
          <a:solidFill>
            <a:srgbClr val="CED9CE"/>
          </a:solidFill>
          <a:ln/>
        </p:spPr>
      </p:sp>
      <p:sp>
        <p:nvSpPr>
          <p:cNvPr id="18" name="Shape 15"/>
          <p:cNvSpPr/>
          <p:nvPr/>
        </p:nvSpPr>
        <p:spPr>
          <a:xfrm>
            <a:off x="878800" y="577465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9" name="Text 16"/>
          <p:cNvSpPr/>
          <p:nvPr/>
        </p:nvSpPr>
        <p:spPr>
          <a:xfrm>
            <a:off x="1031200" y="5859661"/>
            <a:ext cx="205502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679" dirty="0"/>
          </a:p>
        </p:txBody>
      </p:sp>
      <p:sp>
        <p:nvSpPr>
          <p:cNvPr id="20" name="Text 17"/>
          <p:cNvSpPr/>
          <p:nvPr/>
        </p:nvSpPr>
        <p:spPr>
          <a:xfrm>
            <a:off x="2381488" y="57463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Revolvimento</a:t>
            </a:r>
            <a:endParaRPr lang="en-US" sz="2233" dirty="0"/>
          </a:p>
        </p:txBody>
      </p:sp>
      <p:sp>
        <p:nvSpPr>
          <p:cNvPr id="21" name="Text 18"/>
          <p:cNvSpPr/>
          <p:nvPr/>
        </p:nvSpPr>
        <p:spPr>
          <a:xfrm>
            <a:off x="2381488" y="6236732"/>
            <a:ext cx="596872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Revolva o material periodicamente para aerar e acelerar a decomposição.</a:t>
            </a:r>
            <a:endParaRPr lang="en-US" sz="1786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058585"/>
            <a:ext cx="6816804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Cuidados e manutenção</a:t>
            </a:r>
            <a:endParaRPr lang="en-US" sz="4465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107525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3790" y="29013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Umidade</a:t>
            </a:r>
            <a:endParaRPr lang="en-US" sz="2233" dirty="0"/>
          </a:p>
        </p:txBody>
      </p:sp>
      <p:sp>
        <p:nvSpPr>
          <p:cNvPr id="8" name="Text 4"/>
          <p:cNvSpPr/>
          <p:nvPr/>
        </p:nvSpPr>
        <p:spPr>
          <a:xfrm>
            <a:off x="793790" y="3391733"/>
            <a:ext cx="3608070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Mantenha o material úmido, mas não encharcado.</a:t>
            </a:r>
            <a:endParaRPr lang="en-US" sz="1786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2107525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742021" y="29013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Aeração</a:t>
            </a:r>
            <a:endParaRPr lang="en-US" sz="2233" dirty="0"/>
          </a:p>
        </p:txBody>
      </p:sp>
      <p:sp>
        <p:nvSpPr>
          <p:cNvPr id="11" name="Text 6"/>
          <p:cNvSpPr/>
          <p:nvPr/>
        </p:nvSpPr>
        <p:spPr>
          <a:xfrm>
            <a:off x="4742021" y="3391733"/>
            <a:ext cx="3608189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Revolva regularmente para garantir a circulação de ar.</a:t>
            </a:r>
            <a:endParaRPr lang="en-US" sz="1786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9798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93790" y="559177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Temperatura</a:t>
            </a:r>
            <a:endParaRPr lang="en-US" sz="2233" dirty="0"/>
          </a:p>
        </p:txBody>
      </p:sp>
      <p:sp>
        <p:nvSpPr>
          <p:cNvPr id="14" name="Text 8"/>
          <p:cNvSpPr/>
          <p:nvPr/>
        </p:nvSpPr>
        <p:spPr>
          <a:xfrm>
            <a:off x="793790" y="6082189"/>
            <a:ext cx="3608070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Mantenha o composto em uma temperatura entre 20-35°C.</a:t>
            </a:r>
            <a:endParaRPr lang="en-US" sz="1786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4797981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4742021" y="559177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Equilíbrio</a:t>
            </a:r>
            <a:endParaRPr lang="en-US" sz="2233" dirty="0"/>
          </a:p>
        </p:txBody>
      </p:sp>
      <p:sp>
        <p:nvSpPr>
          <p:cNvPr id="17" name="Text 10"/>
          <p:cNvSpPr/>
          <p:nvPr/>
        </p:nvSpPr>
        <p:spPr>
          <a:xfrm>
            <a:off x="4742021" y="6082189"/>
            <a:ext cx="3608189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Adicione uma mistura equilibrada de matéria seca e úmida.</a:t>
            </a:r>
            <a:endParaRPr lang="en-US" sz="1786" dirty="0"/>
          </a:p>
        </p:txBody>
      </p:sp>
      <p:pic>
        <p:nvPicPr>
          <p:cNvPr id="18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Usos do composto</a:t>
            </a:r>
            <a:endParaRPr lang="en-US" sz="4465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Canteiros e Vasos</a:t>
            </a:r>
            <a:endParaRPr lang="en-US" sz="2233" dirty="0"/>
          </a:p>
        </p:txBody>
      </p:sp>
      <p:sp>
        <p:nvSpPr>
          <p:cNvPr id="8" name="Text 4"/>
          <p:cNvSpPr/>
          <p:nvPr/>
        </p:nvSpPr>
        <p:spPr>
          <a:xfrm>
            <a:off x="7754422" y="2634734"/>
            <a:ext cx="6082189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Adicione o composto aos canteiros, vasos e macetas para melhorar a qualidade do solo.</a:t>
            </a:r>
            <a:endParaRPr lang="en-US" sz="1786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Cobertura de Solo</a:t>
            </a:r>
            <a:endParaRPr lang="en-US" sz="2233" dirty="0"/>
          </a:p>
        </p:txBody>
      </p:sp>
      <p:sp>
        <p:nvSpPr>
          <p:cNvPr id="11" name="Text 6"/>
          <p:cNvSpPr/>
          <p:nvPr/>
        </p:nvSpPr>
        <p:spPr>
          <a:xfrm>
            <a:off x="7754422" y="4449247"/>
            <a:ext cx="6082189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o composto como uma camada protetora e nutritiva para o solo do jardim.</a:t>
            </a:r>
            <a:endParaRPr lang="en-US" sz="1786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754422" y="5773341"/>
            <a:ext cx="3094911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Preparação de Mudas</a:t>
            </a:r>
            <a:endParaRPr lang="en-US" sz="2233" dirty="0"/>
          </a:p>
        </p:txBody>
      </p:sp>
      <p:sp>
        <p:nvSpPr>
          <p:cNvPr id="14" name="Text 8"/>
          <p:cNvSpPr/>
          <p:nvPr/>
        </p:nvSpPr>
        <p:spPr>
          <a:xfrm>
            <a:off x="7754422" y="6263759"/>
            <a:ext cx="6082189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Misture o composto com a terra para cultivar mudas mais saudáveis.</a:t>
            </a:r>
            <a:endParaRPr lang="en-US" sz="1786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0190" y="2569488"/>
            <a:ext cx="6227445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Conclusão e incentivo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6280190" y="3618428"/>
            <a:ext cx="7556421" cy="2041684"/>
          </a:xfrm>
          <a:prstGeom prst="roundRect">
            <a:avLst>
              <a:gd name="adj" fmla="val 999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287810" y="3626048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514624" y="3769757"/>
            <a:ext cx="708755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compostagem é uma prática sustentável e de baixo custo que traz muitos benefícios ao seu jardim e à saúde do meio ambiente.</a:t>
            </a:r>
            <a:endParaRPr lang="en-US" sz="1786" dirty="0"/>
          </a:p>
        </p:txBody>
      </p:sp>
      <p:sp>
        <p:nvSpPr>
          <p:cNvPr id="9" name="Shape 6"/>
          <p:cNvSpPr/>
          <p:nvPr/>
        </p:nvSpPr>
        <p:spPr>
          <a:xfrm>
            <a:off x="6287810" y="4639270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4624" y="4782979"/>
            <a:ext cx="708755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Comece sua própria compostagem, mesmo em espaços pequenos, e descubra os inúmeros usos do composto produzido!</a:t>
            </a:r>
            <a:endParaRPr lang="en-US" sz="1786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2024-07-23T17:11:53Z</dcterms:created>
  <dcterms:modified xsi:type="dcterms:W3CDTF">2024-07-23T17:11:53Z</dcterms:modified>
</cp:coreProperties>
</file>